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95EF4C-78AF-4D3D-B5E1-2D4137EA2620}">
  <a:tblStyle styleId="{9095EF4C-78AF-4D3D-B5E1-2D4137EA26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e024823d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e024823d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da748dc6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da748dc6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da748dc61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da748dc61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da748dc61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da748dc61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da748dc61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da748dc61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da748dc61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da748dc61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da748dc61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da748dc61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da748dc61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da748dc6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da748dc61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da748dc61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da748dc61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da748dc61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da748d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da748d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da748dc61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5da748dc61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Refer to original paper before this. Link prediction refers to many things – earlier was one of simpler ones, whether i cites j. Introducing more complex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Reduce 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? answer, not q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use animations?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Emphasize task as predicting citations associated with citing sentence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da748dc61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da748dc61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da748dc61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da748dc61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da748dc61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da748dc61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da748dc61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da748dc6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e024823d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e024823d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da748dc61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da748dc61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da748dc61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da748dc61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e024823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e024823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da748dc61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da748dc61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da748dc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da748dc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da748dc61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da748dc61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e024823d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e024823d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da748dc61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da748dc61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e024823d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e024823d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da748dc61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da748dc61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e024823d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e024823d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da748dc61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da748dc61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e024823d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5e024823d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e024823d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e024823d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da748dc61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5da748dc61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be done before tomo morning!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da748dc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da748dc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da748dc61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da748dc61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da748dc6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da748dc6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da748dc61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da748dc61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da748dc6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da748dc6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da748dc6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da748dc6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da748dc6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da748dc6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Together Evaluation Methods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13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Intrinsic Evaluation - Random Walk Forecasting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</p:txBody>
      </p:sp>
      <p:sp>
        <p:nvSpPr>
          <p:cNvPr id="119" name="Google Shape;119;p22"/>
          <p:cNvSpPr txBox="1"/>
          <p:nvPr/>
        </p:nvSpPr>
        <p:spPr>
          <a:xfrm>
            <a:off x="374075" y="1285900"/>
            <a:ext cx="46011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Forecast set-up: </a:t>
            </a:r>
            <a:r>
              <a:rPr lang="en"/>
              <a:t>partition</a:t>
            </a:r>
            <a:r>
              <a:rPr lang="en"/>
              <a:t> the Semantic Scholar graph into 100 chronological bins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Pick a last train bin </a:t>
            </a:r>
            <a:r>
              <a:rPr b="1" lang="en"/>
              <a:t>t</a:t>
            </a:r>
            <a:r>
              <a:rPr lang="en"/>
              <a:t> such that bins 0-</a:t>
            </a:r>
            <a:r>
              <a:rPr b="1" lang="en"/>
              <a:t>t</a:t>
            </a:r>
            <a:r>
              <a:rPr lang="en"/>
              <a:t> are used for training, </a:t>
            </a:r>
            <a:r>
              <a:rPr b="1" lang="en"/>
              <a:t>t+1</a:t>
            </a:r>
            <a:r>
              <a:rPr lang="en"/>
              <a:t>-99 are for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How well do we remember links from the training set?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How well do predict links in the (future) test set?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Does this get harder as we get further away from </a:t>
            </a:r>
            <a:r>
              <a:rPr b="1" lang="en"/>
              <a:t>t</a:t>
            </a:r>
            <a:r>
              <a:rPr lang="en"/>
              <a:t>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75" y="861500"/>
            <a:ext cx="32480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from Bin 46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88" y="1017726"/>
            <a:ext cx="7317432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from Bin 46 - Full Picture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13" y="1152477"/>
            <a:ext cx="7363584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for all Train-Test Splits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825" y="947325"/>
            <a:ext cx="4196173" cy="419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1" y="3107950"/>
            <a:ext cx="3680553" cy="19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54914"/>
            <a:ext cx="3680573" cy="1994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5"/>
          <p:cNvCxnSpPr/>
          <p:nvPr/>
        </p:nvCxnSpPr>
        <p:spPr>
          <a:xfrm>
            <a:off x="3956225" y="3470350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5"/>
          <p:cNvCxnSpPr/>
          <p:nvPr/>
        </p:nvCxnSpPr>
        <p:spPr>
          <a:xfrm>
            <a:off x="3967200" y="2657050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Forecasting for all Train-Test Splits - Extremes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825" y="947325"/>
            <a:ext cx="4196173" cy="4196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6"/>
          <p:cNvCxnSpPr/>
          <p:nvPr/>
        </p:nvCxnSpPr>
        <p:spPr>
          <a:xfrm>
            <a:off x="3967200" y="4679975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6"/>
          <p:cNvCxnSpPr/>
          <p:nvPr/>
        </p:nvCxnSpPr>
        <p:spPr>
          <a:xfrm>
            <a:off x="4038350" y="1589725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77525"/>
            <a:ext cx="3629225" cy="196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887" y="923925"/>
            <a:ext cx="3584036" cy="19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Text, Context, and Better Together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36" y="1017725"/>
            <a:ext cx="7039124" cy="39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Text, Context, and Better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41" y="1017725"/>
            <a:ext cx="737950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50" y="1105800"/>
            <a:ext cx="6967224" cy="39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00" y="1201675"/>
            <a:ext cx="6977398" cy="394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Across all Test/Train Splits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415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across all ProNE bins we find: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closer you train to a time point, the more accurate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more time a model has seen from training, the better it does at some time point testtrain-split+k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30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/>
              <a:t>Network Effects:</a:t>
            </a:r>
            <a:r>
              <a:rPr lang="en"/>
              <a:t> What is the Power of Scale?</a:t>
            </a:r>
            <a:endParaRPr sz="1720"/>
          </a:p>
        </p:txBody>
      </p:sp>
      <p:sp>
        <p:nvSpPr>
          <p:cNvPr id="61" name="Google Shape;61;p14"/>
          <p:cNvSpPr txBox="1"/>
          <p:nvPr/>
        </p:nvSpPr>
        <p:spPr>
          <a:xfrm>
            <a:off x="0" y="1452275"/>
            <a:ext cx="60132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Lack of focus on the </a:t>
            </a:r>
            <a:r>
              <a:rPr b="1" lang="en" sz="1900">
                <a:solidFill>
                  <a:schemeClr val="dk1"/>
                </a:solidFill>
              </a:rPr>
              <a:t>network</a:t>
            </a:r>
            <a:r>
              <a:rPr lang="en" sz="1900">
                <a:solidFill>
                  <a:schemeClr val="dk1"/>
                </a:solidFill>
              </a:rPr>
              <a:t> and </a:t>
            </a:r>
            <a:r>
              <a:rPr b="1" lang="en" sz="1900">
                <a:solidFill>
                  <a:schemeClr val="dk1"/>
                </a:solidFill>
              </a:rPr>
              <a:t>time-dependent</a:t>
            </a:r>
            <a:r>
              <a:rPr lang="en" sz="1900">
                <a:solidFill>
                  <a:schemeClr val="dk1"/>
                </a:solidFill>
              </a:rPr>
              <a:t> nature of papers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Text-based similarity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Doesn’t capture the potential power of the full network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Metcalfe's Law: cost scales in N, benefit scales in N^2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How great are the network effects for the citation graph?</a:t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300" y="1628350"/>
            <a:ext cx="2826000" cy="177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Extrinsic Evaluation</a:t>
            </a:r>
            <a:r>
              <a:rPr lang="en"/>
              <a:t> – Local Citation Recommendation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4" cy="325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Citation Recommendation Dataset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394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“What do I cite here?”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200M Papers, TK (&gt;300M) citing sentences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Evaluation through nearest neighbour lookup of text/references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Record where in the retrieval list the ground truth reference appears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Can take the features of the source paper or other references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Can also weight features by their distance in the text document to the referencing sentence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Citation Recommendations - Text Vs Context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276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Specter1 Citing Sentences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 0.0622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Recall@10 0.0988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Recall@100 0.1133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Recall@1000 0.1141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Specter2 Title + Citing Sentences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 0.0033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Recall@10 0.0059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Recall@100 0.0067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Recall@1000 0.0067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SciNCL Source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 0.0004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Recall@10 0.0143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Recall@100 0.0194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Recall@1000 0.0194</a:t>
            </a:r>
            <a:endParaRPr sz="1100"/>
          </a:p>
        </p:txBody>
      </p:sp>
      <p:sp>
        <p:nvSpPr>
          <p:cNvPr id="208" name="Google Shape;208;p34"/>
          <p:cNvSpPr txBox="1"/>
          <p:nvPr/>
        </p:nvSpPr>
        <p:spPr>
          <a:xfrm>
            <a:off x="5832300" y="1152475"/>
            <a:ext cx="30000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ProNE Source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 0.0005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 0.0684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Recall@100 0.1898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Recall@1000 0.2717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ProNE References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 0.0093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 0.0705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Recall@100 0.2068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Recall@1000 0.3068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ProNE References Weighted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 0.01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 0.0771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Recall@100 0.2156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Recall@1000 0.3195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Benchmarks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Shared Embeddings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“How can we enable others to do the things we didn’t”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problems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Time Period Prediction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 </a:t>
            </a:r>
            <a:r>
              <a:rPr lang="en"/>
              <a:t>– Task Overview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92975" y="1222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Given a query paper, predict the time period (time bin) it comes from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Input: single scientific paper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Embeddings: Specter, Specter 2, SciNCL, ProNE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References of query paper, along with information such as publication year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 documents to query paper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Map of year to time bin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Output: Predicted time bin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37"/>
          <p:cNvGrpSpPr/>
          <p:nvPr/>
        </p:nvGrpSpPr>
        <p:grpSpPr>
          <a:xfrm>
            <a:off x="6928629" y="3334025"/>
            <a:ext cx="786635" cy="736217"/>
            <a:chOff x="6435507" y="2702575"/>
            <a:chExt cx="10323300" cy="736217"/>
          </a:xfrm>
        </p:grpSpPr>
        <p:sp>
          <p:nvSpPr>
            <p:cNvPr id="227" name="Google Shape;227;p37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37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229" name="Google Shape;229;p37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0" name="Google Shape;230;p37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1" name="Google Shape;231;p37"/>
          <p:cNvGrpSpPr/>
          <p:nvPr/>
        </p:nvGrpSpPr>
        <p:grpSpPr>
          <a:xfrm>
            <a:off x="499151" y="3478545"/>
            <a:ext cx="2486978" cy="734174"/>
            <a:chOff x="495991" y="2852490"/>
            <a:chExt cx="2395009" cy="734174"/>
          </a:xfrm>
        </p:grpSpPr>
        <p:sp>
          <p:nvSpPr>
            <p:cNvPr id="232" name="Google Shape;232;p37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37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234" name="Google Shape;234;p37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235" name="Google Shape;235;p37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36" name="Google Shape;236;p37"/>
          <p:cNvSpPr/>
          <p:nvPr/>
        </p:nvSpPr>
        <p:spPr>
          <a:xfrm>
            <a:off x="4214586" y="3705506"/>
            <a:ext cx="975600" cy="1335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"/>
          <p:cNvSpPr/>
          <p:nvPr/>
        </p:nvSpPr>
        <p:spPr>
          <a:xfrm>
            <a:off x="2986250" y="3710850"/>
            <a:ext cx="1308300" cy="1335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37"/>
          <p:cNvGrpSpPr/>
          <p:nvPr/>
        </p:nvGrpSpPr>
        <p:grpSpPr>
          <a:xfrm>
            <a:off x="6458513" y="3710838"/>
            <a:ext cx="308056" cy="359400"/>
            <a:chOff x="2890952" y="3079467"/>
            <a:chExt cx="1958400" cy="359400"/>
          </a:xfrm>
        </p:grpSpPr>
        <p:sp>
          <p:nvSpPr>
            <p:cNvPr id="239" name="Google Shape;239;p37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" name="Google Shape;240;p37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41" name="Google Shape;241;p37"/>
          <p:cNvCxnSpPr/>
          <p:nvPr/>
        </p:nvCxnSpPr>
        <p:spPr>
          <a:xfrm rot="10800000">
            <a:off x="2986247" y="3710858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2" name="Google Shape;242;p37"/>
          <p:cNvGrpSpPr/>
          <p:nvPr/>
        </p:nvGrpSpPr>
        <p:grpSpPr>
          <a:xfrm>
            <a:off x="6766585" y="3426245"/>
            <a:ext cx="223731" cy="412910"/>
            <a:chOff x="4808316" y="2800065"/>
            <a:chExt cx="1999386" cy="412910"/>
          </a:xfrm>
        </p:grpSpPr>
        <p:sp>
          <p:nvSpPr>
            <p:cNvPr id="243" name="Google Shape;243;p37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37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245" name="Google Shape;245;p3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6" name="Google Shape;246;p3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47" name="Google Shape;247;p37"/>
          <p:cNvSpPr txBox="1"/>
          <p:nvPr/>
        </p:nvSpPr>
        <p:spPr>
          <a:xfrm>
            <a:off x="5485150" y="3565950"/>
            <a:ext cx="7866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………</a:t>
            </a:r>
            <a:endParaRPr/>
          </a:p>
        </p:txBody>
      </p:sp>
      <p:sp>
        <p:nvSpPr>
          <p:cNvPr id="248" name="Google Shape;248;p37"/>
          <p:cNvSpPr txBox="1"/>
          <p:nvPr/>
        </p:nvSpPr>
        <p:spPr>
          <a:xfrm>
            <a:off x="3640400" y="4128413"/>
            <a:ext cx="13083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cxnSp>
        <p:nvCxnSpPr>
          <p:cNvPr id="249" name="Google Shape;249;p37"/>
          <p:cNvCxnSpPr/>
          <p:nvPr/>
        </p:nvCxnSpPr>
        <p:spPr>
          <a:xfrm rot="10800000">
            <a:off x="4294543" y="3452988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37"/>
          <p:cNvCxnSpPr/>
          <p:nvPr/>
        </p:nvCxnSpPr>
        <p:spPr>
          <a:xfrm flipH="1" rot="10800000">
            <a:off x="4141400" y="4329613"/>
            <a:ext cx="3063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 </a:t>
            </a:r>
            <a:r>
              <a:rPr lang="en"/>
              <a:t>– Motivation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Understand contribution of embedding types and nearest neighbors on predicting information about query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Detect missing or incorrect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papers in dataset cannot be found in semantic scholar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Some papers are recorded to cite far into the future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Proxy for many other related tasks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Venue prediction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Reviewer matching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Collaborator search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8"/>
          <p:cNvSpPr/>
          <p:nvPr/>
        </p:nvSpPr>
        <p:spPr>
          <a:xfrm>
            <a:off x="5874925" y="2725100"/>
            <a:ext cx="1026300" cy="128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/>
          <p:nvPr/>
        </p:nvSpPr>
        <p:spPr>
          <a:xfrm>
            <a:off x="6417575" y="2925650"/>
            <a:ext cx="224100" cy="47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8"/>
          <p:cNvCxnSpPr>
            <a:stCxn id="258" idx="3"/>
          </p:cNvCxnSpPr>
          <p:nvPr/>
        </p:nvCxnSpPr>
        <p:spPr>
          <a:xfrm flipH="1" rot="10800000">
            <a:off x="6641675" y="2560100"/>
            <a:ext cx="2949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8"/>
          <p:cNvSpPr txBox="1"/>
          <p:nvPr/>
        </p:nvSpPr>
        <p:spPr>
          <a:xfrm>
            <a:off x="6736250" y="2170650"/>
            <a:ext cx="696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</a:t>
            </a:r>
            <a:endParaRPr/>
          </a:p>
        </p:txBody>
      </p:sp>
      <p:sp>
        <p:nvSpPr>
          <p:cNvPr id="261" name="Google Shape;261;p38"/>
          <p:cNvSpPr/>
          <p:nvPr/>
        </p:nvSpPr>
        <p:spPr>
          <a:xfrm>
            <a:off x="7149125" y="2725100"/>
            <a:ext cx="1026300" cy="128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/>
          <p:nvPr/>
        </p:nvSpPr>
        <p:spPr>
          <a:xfrm>
            <a:off x="7678900" y="2925650"/>
            <a:ext cx="224100" cy="47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/>
          <p:nvPr/>
        </p:nvSpPr>
        <p:spPr>
          <a:xfrm>
            <a:off x="8010275" y="2259150"/>
            <a:ext cx="483600" cy="224100"/>
          </a:xfrm>
          <a:prstGeom prst="mathMultiply">
            <a:avLst>
              <a:gd fmla="val 23520" name="adj1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38"/>
          <p:cNvCxnSpPr/>
          <p:nvPr/>
        </p:nvCxnSpPr>
        <p:spPr>
          <a:xfrm flipH="1" rot="10800000">
            <a:off x="7903000" y="2536550"/>
            <a:ext cx="2949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 </a:t>
            </a:r>
            <a:r>
              <a:rPr lang="en"/>
              <a:t>– Experiments Overview</a:t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Baseline – References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Similar Papers – Nearest Neighbors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Embeddings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ProNE: citations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Specter: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Specter 2: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SciNCL: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Combination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Data</a:t>
            </a:r>
            <a:endParaRPr/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Bigrams:</a:t>
            </a:r>
            <a:endParaRPr b="1"/>
          </a:p>
          <a:p>
            <a:pPr indent="-3429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Cosine similarity, query paper corpus ID, and list of similar papers to query </a:t>
            </a:r>
            <a:endParaRPr/>
          </a:p>
          <a:p>
            <a:pPr indent="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2330825" y="2450975"/>
            <a:ext cx="4034100" cy="23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(0.9984, 4336316, 121417552)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(0.9970, 4336316, 15371799)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(0.9966, 4336316, 4239637)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(0.9953, 4336316, 117876280)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2394800" y="2500975"/>
            <a:ext cx="979200" cy="134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"/>
          <p:cNvSpPr/>
          <p:nvPr/>
        </p:nvSpPr>
        <p:spPr>
          <a:xfrm>
            <a:off x="3374000" y="2500975"/>
            <a:ext cx="1144200" cy="134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4518200" y="2500975"/>
            <a:ext cx="1474800" cy="134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40"/>
          <p:cNvCxnSpPr>
            <a:stCxn id="282" idx="2"/>
            <a:endCxn id="278" idx="0"/>
          </p:cNvCxnSpPr>
          <p:nvPr/>
        </p:nvCxnSpPr>
        <p:spPr>
          <a:xfrm>
            <a:off x="1692450" y="1922750"/>
            <a:ext cx="119190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40"/>
          <p:cNvCxnSpPr>
            <a:stCxn id="284" idx="2"/>
            <a:endCxn id="279" idx="0"/>
          </p:cNvCxnSpPr>
          <p:nvPr/>
        </p:nvCxnSpPr>
        <p:spPr>
          <a:xfrm>
            <a:off x="3786900" y="1922650"/>
            <a:ext cx="159300" cy="5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0"/>
          <p:cNvSpPr/>
          <p:nvPr/>
        </p:nvSpPr>
        <p:spPr>
          <a:xfrm>
            <a:off x="789450" y="1545950"/>
            <a:ext cx="1806000" cy="37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/>
          <p:nvPr/>
        </p:nvSpPr>
        <p:spPr>
          <a:xfrm>
            <a:off x="5426625" y="1545950"/>
            <a:ext cx="3008100" cy="37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2595450" y="1545850"/>
            <a:ext cx="2382900" cy="37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40"/>
          <p:cNvCxnSpPr>
            <a:stCxn id="285" idx="2"/>
            <a:endCxn id="280" idx="0"/>
          </p:cNvCxnSpPr>
          <p:nvPr/>
        </p:nvCxnSpPr>
        <p:spPr>
          <a:xfrm flipH="1">
            <a:off x="5255475" y="1922750"/>
            <a:ext cx="167520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 </a:t>
            </a:r>
            <a:r>
              <a:rPr lang="en"/>
              <a:t>– Initial experiments</a:t>
            </a:r>
            <a:endParaRPr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950"/>
            <a:ext cx="3597049" cy="36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1523275" y="4600375"/>
            <a:ext cx="1173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1 Bin</a:t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 rot="-5400000">
            <a:off x="-205950" y="2386350"/>
            <a:ext cx="117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2 Bin</a:t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150" y="1170125"/>
            <a:ext cx="4815281" cy="353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6190975" y="4600375"/>
            <a:ext cx="1173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 Offset</a:t>
            </a:r>
            <a:endParaRPr/>
          </a:p>
        </p:txBody>
      </p:sp>
      <p:sp>
        <p:nvSpPr>
          <p:cNvPr id="297" name="Google Shape;297;p41"/>
          <p:cNvSpPr txBox="1"/>
          <p:nvPr/>
        </p:nvSpPr>
        <p:spPr>
          <a:xfrm rot="-5400000">
            <a:off x="3360650" y="2458200"/>
            <a:ext cx="1173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</a:t>
            </a:r>
            <a:endParaRPr/>
          </a:p>
        </p:txBody>
      </p:sp>
      <p:sp>
        <p:nvSpPr>
          <p:cNvPr id="298" name="Google Shape;298;p41"/>
          <p:cNvSpPr txBox="1"/>
          <p:nvPr/>
        </p:nvSpPr>
        <p:spPr>
          <a:xfrm>
            <a:off x="4855625" y="938300"/>
            <a:ext cx="3743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of Count of Citations at each Bin Offset</a:t>
            </a:r>
            <a:endParaRPr/>
          </a:p>
        </p:txBody>
      </p:sp>
      <p:sp>
        <p:nvSpPr>
          <p:cNvPr id="299" name="Google Shape;299;p41"/>
          <p:cNvSpPr txBox="1"/>
          <p:nvPr/>
        </p:nvSpPr>
        <p:spPr>
          <a:xfrm>
            <a:off x="828300" y="938300"/>
            <a:ext cx="3743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of Citations by Bin Number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3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 Text-based Similarity Approaches 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663975" y="958600"/>
            <a:ext cx="8070600" cy="3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Approaches:</a:t>
            </a:r>
            <a:endParaRPr b="1"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Fine-tuning LM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Text similarity learned through triplet loss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Pros: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Easy to fine-tune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High accuracy results for </a:t>
            </a:r>
            <a:r>
              <a:rPr b="1" lang="en" sz="1700">
                <a:solidFill>
                  <a:schemeClr val="dk1"/>
                </a:solidFill>
              </a:rPr>
              <a:t>subset of the whole data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Cons: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Expensive maintenance over time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Hence no maintenance </a:t>
            </a:r>
            <a:r>
              <a:rPr lang="en" sz="1700">
                <a:solidFill>
                  <a:schemeClr val="dk1"/>
                </a:solidFill>
              </a:rPr>
              <a:t>became</a:t>
            </a:r>
            <a:r>
              <a:rPr lang="en" sz="1700">
                <a:solidFill>
                  <a:schemeClr val="dk1"/>
                </a:solidFill>
              </a:rPr>
              <a:t> a habit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Models are more surprised looking into future (high perplexity)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Being halfway effective solution when the problem has a graph nature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Graphs are </a:t>
            </a:r>
            <a:r>
              <a:rPr b="1" lang="en" sz="1800">
                <a:solidFill>
                  <a:schemeClr val="dk1"/>
                </a:solidFill>
              </a:rPr>
              <a:t>expensive</a:t>
            </a:r>
            <a:r>
              <a:rPr lang="en" sz="1800">
                <a:solidFill>
                  <a:schemeClr val="dk1"/>
                </a:solidFill>
              </a:rPr>
              <a:t> but </a:t>
            </a:r>
            <a:r>
              <a:rPr b="1" lang="en" sz="1800">
                <a:solidFill>
                  <a:schemeClr val="dk1"/>
                </a:solidFill>
              </a:rPr>
              <a:t>effective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338" y="1137675"/>
            <a:ext cx="2312825" cy="11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Baseline</a:t>
            </a:r>
            <a:endParaRPr/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bin of most recent reference as predicted bin of query paper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Semantic Scholar 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906" y="1745950"/>
            <a:ext cx="5227343" cy="32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/>
          <p:nvPr/>
        </p:nvSpPr>
        <p:spPr>
          <a:xfrm>
            <a:off x="5401725" y="2043350"/>
            <a:ext cx="615300" cy="261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5401725" y="1687900"/>
            <a:ext cx="8022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Baseline Results</a:t>
            </a:r>
            <a:endParaRPr/>
          </a:p>
        </p:txBody>
      </p:sp>
      <p:sp>
        <p:nvSpPr>
          <p:cNvPr id="314" name="Google Shape;31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5" name="Google Shape;315;p43"/>
          <p:cNvGraphicFramePr/>
          <p:nvPr/>
        </p:nvGraphicFramePr>
        <p:xfrm>
          <a:off x="578950" y="133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{9095EF4C-78AF-4D3D-B5E1-2D4137EA2620}</a:tableStyleId>
              </a:tblPr>
              <a:tblGrid>
                <a:gridCol w="1314825"/>
                <a:gridCol w="1001075"/>
                <a:gridCol w="1628575"/>
                <a:gridCol w="1314825"/>
                <a:gridCol w="1314825"/>
                <a:gridCol w="1314825"/>
              </a:tblGrid>
              <a:tr h="27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Cumulative Acc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Bin # of most recent reference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Bin # of most recent reference + 1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Bin # of most recent reference + 2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Similar Papers</a:t>
            </a: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74" y="1100700"/>
            <a:ext cx="7502376" cy="35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Similar Papers Results</a:t>
            </a:r>
            <a:endParaRPr/>
          </a:p>
        </p:txBody>
      </p:sp>
      <p:graphicFrame>
        <p:nvGraphicFramePr>
          <p:cNvPr id="327" name="Google Shape;327;p4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{9095EF4C-78AF-4D3D-B5E1-2D4137EA2620}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 10 by cosine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7.57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186.74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 5 by cosine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204.32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 1 by cosine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292.52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Embeddings</a:t>
            </a:r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00" y="1663150"/>
            <a:ext cx="84867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Embeddings Results</a:t>
            </a:r>
            <a:endParaRPr/>
          </a:p>
        </p:txBody>
      </p:sp>
      <p:graphicFrame>
        <p:nvGraphicFramePr>
          <p:cNvPr id="339" name="Google Shape;339;p47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{9095EF4C-78AF-4D3D-B5E1-2D4137EA2620}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Specter 2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SciNCL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Combinations</a:t>
            </a:r>
            <a:endParaRPr/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1170125"/>
            <a:ext cx="85820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Combinations</a:t>
            </a:r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1170125"/>
            <a:ext cx="858202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9"/>
          <p:cNvSpPr/>
          <p:nvPr/>
        </p:nvSpPr>
        <p:spPr>
          <a:xfrm>
            <a:off x="4742400" y="1651575"/>
            <a:ext cx="3951900" cy="28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9"/>
          <p:cNvSpPr/>
          <p:nvPr/>
        </p:nvSpPr>
        <p:spPr>
          <a:xfrm>
            <a:off x="494525" y="3455550"/>
            <a:ext cx="3834900" cy="28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9"/>
          <p:cNvSpPr/>
          <p:nvPr/>
        </p:nvSpPr>
        <p:spPr>
          <a:xfrm>
            <a:off x="4742400" y="1992725"/>
            <a:ext cx="3951900" cy="28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9"/>
          <p:cNvSpPr/>
          <p:nvPr/>
        </p:nvSpPr>
        <p:spPr>
          <a:xfrm>
            <a:off x="4329425" y="3455550"/>
            <a:ext cx="3951900" cy="28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</a:t>
            </a:r>
            <a:r>
              <a:rPr lang="en"/>
              <a:t> – Combinations Results</a:t>
            </a:r>
            <a:endParaRPr/>
          </a:p>
        </p:txBody>
      </p:sp>
      <p:graphicFrame>
        <p:nvGraphicFramePr>
          <p:cNvPr id="361" name="Google Shape;361;p5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{9095EF4C-78AF-4D3D-B5E1-2D4137EA2620}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Specter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SciNCL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Specter 2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SciNCL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type="title"/>
          </p:nvPr>
        </p:nvSpPr>
        <p:spPr>
          <a:xfrm>
            <a:off x="311700" y="13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 Prediction</a:t>
            </a:r>
            <a:r>
              <a:rPr lang="en"/>
              <a:t> – Summary</a:t>
            </a:r>
            <a:endParaRPr/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450" y="804650"/>
            <a:ext cx="4610000" cy="39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/>
          <p:nvPr/>
        </p:nvSpPr>
        <p:spPr>
          <a:xfrm>
            <a:off x="1960275" y="1852700"/>
            <a:ext cx="388500" cy="657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1"/>
          <p:cNvSpPr/>
          <p:nvPr/>
        </p:nvSpPr>
        <p:spPr>
          <a:xfrm>
            <a:off x="1960275" y="2510000"/>
            <a:ext cx="388500" cy="851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1"/>
          <p:cNvSpPr/>
          <p:nvPr/>
        </p:nvSpPr>
        <p:spPr>
          <a:xfrm>
            <a:off x="1960275" y="1195400"/>
            <a:ext cx="388500" cy="657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1"/>
          <p:cNvSpPr/>
          <p:nvPr/>
        </p:nvSpPr>
        <p:spPr>
          <a:xfrm>
            <a:off x="1960275" y="3361700"/>
            <a:ext cx="388500" cy="1314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1"/>
          <p:cNvSpPr txBox="1"/>
          <p:nvPr/>
        </p:nvSpPr>
        <p:spPr>
          <a:xfrm>
            <a:off x="1018950" y="1256938"/>
            <a:ext cx="10758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373" name="Google Shape;373;p51"/>
          <p:cNvSpPr txBox="1"/>
          <p:nvPr/>
        </p:nvSpPr>
        <p:spPr>
          <a:xfrm>
            <a:off x="600750" y="1981250"/>
            <a:ext cx="14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Papers</a:t>
            </a:r>
            <a:endParaRPr/>
          </a:p>
        </p:txBody>
      </p:sp>
      <p:sp>
        <p:nvSpPr>
          <p:cNvPr id="374" name="Google Shape;374;p51"/>
          <p:cNvSpPr txBox="1"/>
          <p:nvPr/>
        </p:nvSpPr>
        <p:spPr>
          <a:xfrm>
            <a:off x="847200" y="2735750"/>
            <a:ext cx="14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endParaRPr/>
          </a:p>
        </p:txBody>
      </p:sp>
      <p:sp>
        <p:nvSpPr>
          <p:cNvPr id="375" name="Google Shape;375;p51"/>
          <p:cNvSpPr txBox="1"/>
          <p:nvPr/>
        </p:nvSpPr>
        <p:spPr>
          <a:xfrm>
            <a:off x="675450" y="3819050"/>
            <a:ext cx="14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3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What is</a:t>
            </a:r>
            <a:r>
              <a:rPr lang="en"/>
              <a:t> the Effect of Scale </a:t>
            </a:r>
            <a:r>
              <a:rPr b="1" lang="en"/>
              <a:t>and</a:t>
            </a:r>
            <a:r>
              <a:rPr lang="en"/>
              <a:t> Time?</a:t>
            </a:r>
            <a:endParaRPr sz="1720"/>
          </a:p>
        </p:txBody>
      </p:sp>
      <p:sp>
        <p:nvSpPr>
          <p:cNvPr id="75" name="Google Shape;75;p16"/>
          <p:cNvSpPr txBox="1"/>
          <p:nvPr/>
        </p:nvSpPr>
        <p:spPr>
          <a:xfrm>
            <a:off x="494475" y="958600"/>
            <a:ext cx="8520600" cy="3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Hypothesis: </a:t>
            </a:r>
            <a:r>
              <a:rPr lang="en" sz="1800">
                <a:solidFill>
                  <a:schemeClr val="dk1"/>
                </a:solidFill>
              </a:rPr>
              <a:t>As data is increased</a:t>
            </a:r>
            <a:r>
              <a:rPr b="1" lang="en" sz="1800">
                <a:solidFill>
                  <a:schemeClr val="dk1"/>
                </a:solidFill>
              </a:rPr>
              <a:t>, (</a:t>
            </a:r>
            <a:r>
              <a:rPr lang="en" sz="1800">
                <a:solidFill>
                  <a:schemeClr val="dk1"/>
                </a:solidFill>
              </a:rPr>
              <a:t>ProNE + text-embedding) should </a:t>
            </a:r>
            <a:r>
              <a:rPr b="1" i="1" lang="en" sz="1800">
                <a:solidFill>
                  <a:schemeClr val="dk1"/>
                </a:solidFill>
              </a:rPr>
              <a:t>overtake</a:t>
            </a:r>
            <a:r>
              <a:rPr lang="en" sz="1800">
                <a:solidFill>
                  <a:schemeClr val="dk1"/>
                </a:solidFill>
              </a:rPr>
              <a:t> compare to text-embedding or ProNE method alone for document representation in downstream tasks.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Partitioning the document graph to study the effect of increasing scale for graph models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Observing the point that the quad (n^2) effect of graph surpass the linear (n) effect of other methods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ProNE: </a:t>
            </a:r>
            <a:r>
              <a:rPr b="1" lang="en" sz="1800">
                <a:solidFill>
                  <a:schemeClr val="dk1"/>
                </a:solidFill>
              </a:rPr>
              <a:t>Cost = n^2</a:t>
            </a:r>
            <a:r>
              <a:rPr lang="en" sz="1800">
                <a:solidFill>
                  <a:schemeClr val="dk1"/>
                </a:solidFill>
              </a:rPr>
              <a:t> memory and </a:t>
            </a:r>
            <a:r>
              <a:rPr b="1" lang="en" sz="1800">
                <a:solidFill>
                  <a:schemeClr val="dk1"/>
                </a:solidFill>
              </a:rPr>
              <a:t>gains = n^2</a:t>
            </a:r>
            <a:endParaRPr b="1"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450" y="3328025"/>
            <a:ext cx="2627725" cy="14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Period Prediction </a:t>
            </a:r>
            <a:r>
              <a:rPr lang="en"/>
              <a:t>– Future work</a:t>
            </a:r>
            <a:endParaRPr/>
          </a:p>
        </p:txBody>
      </p:sp>
      <p:sp>
        <p:nvSpPr>
          <p:cNvPr id="381" name="Google Shape;38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Consider other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 / max / median of time bins of references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Distribution of time bins of references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data 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 other model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Extend to other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Venue prediction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Reviewer matching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Collaborator search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AI2 Bridger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13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Standard Graph Partition Recipes</a:t>
            </a:r>
            <a:r>
              <a:rPr lang="en" sz="4000"/>
              <a:t> 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392775" y="958600"/>
            <a:ext cx="8304300" cy="3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 sense of causality</a:t>
            </a:r>
            <a:endParaRPr sz="18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-Standard partition implies that when we model a document, we can see its citations way into the future</a:t>
            </a:r>
            <a:endParaRPr sz="18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Random elimination of edges of the entire graph</a:t>
            </a:r>
            <a:endParaRPr sz="18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-the task is to predict them</a:t>
            </a:r>
            <a:endParaRPr sz="18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NOT forecasting, more like error correction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Current need</a:t>
            </a:r>
            <a:r>
              <a:rPr lang="en" sz="1800">
                <a:solidFill>
                  <a:schemeClr val="dk1"/>
                </a:solidFill>
              </a:rPr>
              <a:t>: predicting trends into the future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1"/>
                </a:solidFill>
              </a:rPr>
              <a:t>-How can we partition the data for this?</a:t>
            </a:r>
            <a:endParaRPr b="1" i="1" sz="17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1"/>
                </a:solidFill>
              </a:rPr>
              <a:t>-How can we quantify forecast ability?</a:t>
            </a:r>
            <a:endParaRPr b="1" i="1" sz="17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18"/>
          <p:cNvGraphicFramePr/>
          <p:nvPr/>
        </p:nvGraphicFramePr>
        <p:xfrm>
          <a:off x="53025" y="7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{9095EF4C-78AF-4D3D-B5E1-2D4137EA2620}</a:tableStyleId>
              </a:tblPr>
              <a:tblGrid>
                <a:gridCol w="550000"/>
                <a:gridCol w="1097175"/>
                <a:gridCol w="2711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Pub Year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Paper Title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[...] Photofragment imaging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Convenient probe of S(1D2)[...]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Megapixel ion imaging [...]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Direct current slice imaging [...]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profiles of Cl(2Pj) photofragments [...]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Adiabatic dissociation of [...]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127" y="3058386"/>
            <a:ext cx="4572001" cy="187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125" y="792575"/>
            <a:ext cx="4572001" cy="165423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33600" y="258350"/>
            <a:ext cx="419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Graph Sample</a:t>
            </a:r>
            <a:endParaRPr sz="2000"/>
          </a:p>
        </p:txBody>
      </p:sp>
      <p:sp>
        <p:nvSpPr>
          <p:cNvPr id="91" name="Google Shape;91;p18"/>
          <p:cNvSpPr txBox="1"/>
          <p:nvPr/>
        </p:nvSpPr>
        <p:spPr>
          <a:xfrm>
            <a:off x="4616200" y="258350"/>
            <a:ext cx="419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Traditional </a:t>
            </a:r>
            <a:r>
              <a:rPr lang="en" sz="2000">
                <a:solidFill>
                  <a:srgbClr val="93C47D"/>
                </a:solidFill>
              </a:rPr>
              <a:t>Train</a:t>
            </a:r>
            <a:r>
              <a:rPr lang="en" sz="2000"/>
              <a:t>-</a:t>
            </a:r>
            <a:r>
              <a:rPr lang="en" sz="2000">
                <a:solidFill>
                  <a:srgbClr val="A4C2F4"/>
                </a:solidFill>
              </a:rPr>
              <a:t>Test</a:t>
            </a:r>
            <a:r>
              <a:rPr lang="en" sz="2000"/>
              <a:t> Split</a:t>
            </a:r>
            <a:endParaRPr sz="2000"/>
          </a:p>
        </p:txBody>
      </p:sp>
      <p:sp>
        <p:nvSpPr>
          <p:cNvPr id="92" name="Google Shape;92;p18"/>
          <p:cNvSpPr txBox="1"/>
          <p:nvPr/>
        </p:nvSpPr>
        <p:spPr>
          <a:xfrm>
            <a:off x="4572000" y="2677225"/>
            <a:ext cx="435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Causality Respecting </a:t>
            </a:r>
            <a:r>
              <a:rPr lang="en" sz="2000">
                <a:solidFill>
                  <a:srgbClr val="93C47D"/>
                </a:solidFill>
              </a:rPr>
              <a:t>Train</a:t>
            </a:r>
            <a:r>
              <a:rPr lang="en" sz="2000"/>
              <a:t>-</a:t>
            </a:r>
            <a:r>
              <a:rPr lang="en" sz="2000">
                <a:solidFill>
                  <a:srgbClr val="A4C2F4"/>
                </a:solidFill>
              </a:rPr>
              <a:t>Test</a:t>
            </a:r>
            <a:r>
              <a:rPr lang="en" sz="2000"/>
              <a:t> Split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5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11"/>
              <a:t>Partitioning for Forecasting</a:t>
            </a:r>
            <a:r>
              <a:rPr lang="en" sz="4000"/>
              <a:t> 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75" y="1016161"/>
            <a:ext cx="8173499" cy="18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392775" y="3263775"/>
            <a:ext cx="83511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-Training in certain years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-Predicting is more difficult as we advance more in time, intuitively predicting the weather tomorrow is much easier compared to a year from now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-Quantifying forecasting ability by measuring task performance across test data from different times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13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Network Effects: Data and Embeddings</a:t>
            </a:r>
            <a:r>
              <a:rPr lang="en" sz="4000"/>
              <a:t> </a:t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392775" y="958600"/>
            <a:ext cx="8304300" cy="3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Binning by time: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Split graph into 100 subgraphs by time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Cumulative graphs: each graph includes itself and all previous graphs</a:t>
            </a:r>
            <a:endParaRPr sz="20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Embeddings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Compute ProNE embeddings on cumulative graphs</a:t>
            </a:r>
            <a:endParaRPr sz="20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25" y="3744088"/>
            <a:ext cx="71723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13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Intrinsic Evaluation - Random Walk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</p:txBody>
      </p:sp>
      <p:sp>
        <p:nvSpPr>
          <p:cNvPr id="112" name="Google Shape;112;p21"/>
          <p:cNvSpPr txBox="1"/>
          <p:nvPr/>
        </p:nvSpPr>
        <p:spPr>
          <a:xfrm>
            <a:off x="374075" y="1285900"/>
            <a:ext cx="46011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Randomly pick start paper </a:t>
            </a:r>
            <a:r>
              <a:rPr b="1" lang="en"/>
              <a:t>a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Jump to any referenced or citing 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Repeat 1-4 times to reach final paper </a:t>
            </a:r>
            <a:r>
              <a:rPr b="1" lang="en"/>
              <a:t>b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Verify the shortest path between </a:t>
            </a:r>
            <a:r>
              <a:rPr b="1" lang="en"/>
              <a:t>a</a:t>
            </a:r>
            <a:r>
              <a:rPr lang="en"/>
              <a:t> and </a:t>
            </a:r>
            <a:r>
              <a:rPr b="1" lang="en"/>
              <a:t>b</a:t>
            </a:r>
            <a:r>
              <a:rPr lang="en"/>
              <a:t> is in [1,4]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Hypothesis: </a:t>
            </a:r>
            <a:r>
              <a:rPr lang="en"/>
              <a:t>representation</a:t>
            </a:r>
            <a:r>
              <a:rPr lang="en"/>
              <a:t> models should have higher similarity for 1 hop than 2-4 hops.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It’s cheap to collect millions of random walks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also assign walks to bins which allows for forecast evaluation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Walk bin = max(</a:t>
            </a:r>
            <a:r>
              <a:rPr b="1" lang="en"/>
              <a:t>a</a:t>
            </a:r>
            <a:r>
              <a:rPr lang="en"/>
              <a:t>_bin, </a:t>
            </a:r>
            <a:r>
              <a:rPr b="1" lang="en"/>
              <a:t>b</a:t>
            </a:r>
            <a:r>
              <a:rPr lang="en"/>
              <a:t>_bin)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75" y="861500"/>
            <a:ext cx="32480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